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100584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50081"/>
    <a:srgbClr val="B92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920" y="-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838FC-47FF-4BBB-9F92-F2ED448E3A30}" type="datetimeFigureOut">
              <a:rPr lang="en-US" smtClean="0"/>
              <a:t>1/16/26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8C302-DC9A-4BB0-A1E7-D8A8118AD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94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838FC-47FF-4BBB-9F92-F2ED448E3A30}" type="datetimeFigureOut">
              <a:rPr lang="en-US" smtClean="0"/>
              <a:t>1/16/26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8C302-DC9A-4BB0-A1E7-D8A8118AD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004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838FC-47FF-4BBB-9F92-F2ED448E3A30}" type="datetimeFigureOut">
              <a:rPr lang="en-US" smtClean="0"/>
              <a:t>1/16/26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8C302-DC9A-4BB0-A1E7-D8A8118AD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653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838FC-47FF-4BBB-9F92-F2ED448E3A30}" type="datetimeFigureOut">
              <a:rPr lang="en-US" smtClean="0"/>
              <a:t>1/16/26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8C302-DC9A-4BB0-A1E7-D8A8118AD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602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838FC-47FF-4BBB-9F92-F2ED448E3A30}" type="datetimeFigureOut">
              <a:rPr lang="en-US" smtClean="0"/>
              <a:t>1/16/26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8C302-DC9A-4BB0-A1E7-D8A8118AD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164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838FC-47FF-4BBB-9F92-F2ED448E3A30}" type="datetimeFigureOut">
              <a:rPr lang="en-US" smtClean="0"/>
              <a:t>1/16/26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8C302-DC9A-4BB0-A1E7-D8A8118AD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234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838FC-47FF-4BBB-9F92-F2ED448E3A30}" type="datetimeFigureOut">
              <a:rPr lang="en-US" smtClean="0"/>
              <a:t>1/16/26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8C302-DC9A-4BB0-A1E7-D8A8118AD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338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838FC-47FF-4BBB-9F92-F2ED448E3A30}" type="datetimeFigureOut">
              <a:rPr lang="en-US" smtClean="0"/>
              <a:t>1/16/26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8C302-DC9A-4BB0-A1E7-D8A8118AD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624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838FC-47FF-4BBB-9F92-F2ED448E3A30}" type="datetimeFigureOut">
              <a:rPr lang="en-US" smtClean="0"/>
              <a:t>1/16/26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8C302-DC9A-4BB0-A1E7-D8A8118AD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981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838FC-47FF-4BBB-9F92-F2ED448E3A30}" type="datetimeFigureOut">
              <a:rPr lang="en-US" smtClean="0"/>
              <a:t>1/16/26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8C302-DC9A-4BB0-A1E7-D8A8118AD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042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838FC-47FF-4BBB-9F92-F2ED448E3A30}" type="datetimeFigureOut">
              <a:rPr lang="en-US" smtClean="0"/>
              <a:t>1/16/26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8C302-DC9A-4BB0-A1E7-D8A8118AD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331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2838FC-47FF-4BBB-9F92-F2ED448E3A30}" type="datetimeFigureOut">
              <a:rPr lang="en-US" smtClean="0"/>
              <a:t>1/16/26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38C302-DC9A-4BB0-A1E7-D8A8118AD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610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9.jp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hyperlink" Target="https://open.spotify.com/show/5REuzVLIctBwbrUxBzeAQK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11" Type="http://schemas.openxmlformats.org/officeDocument/2006/relationships/hyperlink" Target="https://www.youtube.com/channel/UCN7jjd75MT4J2gmZ8LK34zg" TargetMode="External"/><Relationship Id="rId5" Type="http://schemas.openxmlformats.org/officeDocument/2006/relationships/image" Target="../media/image4.png"/><Relationship Id="rId10" Type="http://schemas.openxmlformats.org/officeDocument/2006/relationships/hyperlink" Target="https://podcasts.apple.com/us/podcast/pissy-but-pretty/id1804634555" TargetMode="External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60F0176-97B0-482A-9BE6-653FE27654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53440"/>
            <a:ext cx="10058400" cy="100584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B424F29-CB71-43BC-AD42-D42D9A61FBA1}"/>
              </a:ext>
            </a:extLst>
          </p:cNvPr>
          <p:cNvSpPr/>
          <p:nvPr/>
        </p:nvSpPr>
        <p:spPr>
          <a:xfrm>
            <a:off x="10317480" y="289560"/>
            <a:ext cx="2560320" cy="77724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424A9E6E-3334-4CFB-8DB2-E4A47C474A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7855203">
            <a:off x="-2219121" y="-4174002"/>
            <a:ext cx="5657850" cy="49530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E1A7A191-92E0-47E7-BB14-BC68ED3E5C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2708475" y="1609074"/>
            <a:ext cx="2095017" cy="498023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268E81F9-E67A-4148-898E-6D0BAAA7E1C9}"/>
              </a:ext>
            </a:extLst>
          </p:cNvPr>
          <p:cNvGrpSpPr/>
          <p:nvPr/>
        </p:nvGrpSpPr>
        <p:grpSpPr>
          <a:xfrm>
            <a:off x="4654215" y="5950269"/>
            <a:ext cx="3070997" cy="880181"/>
            <a:chOff x="3493701" y="81023"/>
            <a:chExt cx="3070997" cy="88018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D484B02-44D3-468D-AF5E-6BC04B0964A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3701" y="81023"/>
              <a:ext cx="880181" cy="880181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F54F012-D59D-4474-8369-89BAA0DD8B0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7875" y="156189"/>
              <a:ext cx="1062649" cy="738612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8BEFF504-B730-45E5-852E-030E89D18A4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4517" y="81023"/>
              <a:ext cx="880181" cy="880181"/>
            </a:xfrm>
            <a:prstGeom prst="rect">
              <a:avLst/>
            </a:prstGeom>
          </p:spPr>
        </p:pic>
      </p:grpSp>
      <p:sp>
        <p:nvSpPr>
          <p:cNvPr id="18" name="Rectangle 17">
            <a:hlinkClick r:id="rId10"/>
            <a:extLst>
              <a:ext uri="{FF2B5EF4-FFF2-40B4-BE49-F238E27FC236}">
                <a16:creationId xmlns:a16="http://schemas.microsoft.com/office/drawing/2014/main" id="{4DAAC9E9-49A1-435E-9CE6-88488073F21B}"/>
              </a:ext>
            </a:extLst>
          </p:cNvPr>
          <p:cNvSpPr/>
          <p:nvPr/>
        </p:nvSpPr>
        <p:spPr>
          <a:xfrm>
            <a:off x="4654215" y="6034288"/>
            <a:ext cx="777240" cy="655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hlinkClick r:id="rId11"/>
            <a:extLst>
              <a:ext uri="{FF2B5EF4-FFF2-40B4-BE49-F238E27FC236}">
                <a16:creationId xmlns:a16="http://schemas.microsoft.com/office/drawing/2014/main" id="{58D47FA7-61A7-4001-8132-3B6C37FE1A0B}"/>
              </a:ext>
            </a:extLst>
          </p:cNvPr>
          <p:cNvSpPr/>
          <p:nvPr/>
        </p:nvSpPr>
        <p:spPr>
          <a:xfrm>
            <a:off x="5793476" y="6025435"/>
            <a:ext cx="927562" cy="738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hlinkClick r:id="rId12"/>
            <a:extLst>
              <a:ext uri="{FF2B5EF4-FFF2-40B4-BE49-F238E27FC236}">
                <a16:creationId xmlns:a16="http://schemas.microsoft.com/office/drawing/2014/main" id="{10FC79C5-5E57-45F7-8BA0-C7B1AC0898DF}"/>
              </a:ext>
            </a:extLst>
          </p:cNvPr>
          <p:cNvSpPr/>
          <p:nvPr/>
        </p:nvSpPr>
        <p:spPr>
          <a:xfrm>
            <a:off x="6856125" y="6025435"/>
            <a:ext cx="927562" cy="738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48A809B8-CA22-4DA3-A4C2-F36DE7D5C12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896" y="5880902"/>
            <a:ext cx="949548" cy="94954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7FF638D-E658-4FC3-A958-11D9FC565EB1}"/>
              </a:ext>
            </a:extLst>
          </p:cNvPr>
          <p:cNvSpPr txBox="1"/>
          <p:nvPr/>
        </p:nvSpPr>
        <p:spPr>
          <a:xfrm>
            <a:off x="1702224" y="533013"/>
            <a:ext cx="678903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solidFill>
                  <a:schemeClr val="bg1"/>
                </a:solidFill>
                <a:latin typeface="Edo" panose="02000000000000000000" pitchFamily="2" charset="0"/>
              </a:rPr>
              <a:t>PISSY BUT PRETTY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ED6C567-A2A3-4AE1-90A5-57CDE00FED87}"/>
              </a:ext>
            </a:extLst>
          </p:cNvPr>
          <p:cNvGrpSpPr/>
          <p:nvPr/>
        </p:nvGrpSpPr>
        <p:grpSpPr>
          <a:xfrm>
            <a:off x="1173480" y="6949202"/>
            <a:ext cx="777278" cy="738664"/>
            <a:chOff x="1295400" y="7040642"/>
            <a:chExt cx="777278" cy="738664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65173845-171F-4FC4-AF52-986C870D4E62}"/>
                </a:ext>
              </a:extLst>
            </p:cNvPr>
            <p:cNvCxnSpPr>
              <a:cxnSpLocks/>
            </p:cNvCxnSpPr>
            <p:nvPr/>
          </p:nvCxnSpPr>
          <p:spPr>
            <a:xfrm>
              <a:off x="1295400" y="7138989"/>
              <a:ext cx="0" cy="541971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6E243DC-0A74-4713-BD24-2F7BF98B21DC}"/>
                </a:ext>
              </a:extLst>
            </p:cNvPr>
            <p:cNvSpPr txBox="1"/>
            <p:nvPr/>
          </p:nvSpPr>
          <p:spPr>
            <a:xfrm>
              <a:off x="1331770" y="7040642"/>
              <a:ext cx="740908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EPK</a:t>
              </a:r>
              <a:br>
                <a:rPr lang="en-US" dirty="0">
                  <a:solidFill>
                    <a:schemeClr val="bg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</a:br>
              <a:r>
                <a:rPr lang="en-US" dirty="0">
                  <a:solidFill>
                    <a:schemeClr val="bg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2026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50886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59654E1-FB22-4E27-8F06-653DE8BB31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67" y="0"/>
            <a:ext cx="11698818" cy="842772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10460B2-96A9-4FD9-97B5-3CC37603E222}"/>
              </a:ext>
            </a:extLst>
          </p:cNvPr>
          <p:cNvSpPr/>
          <p:nvPr/>
        </p:nvSpPr>
        <p:spPr>
          <a:xfrm>
            <a:off x="0" y="0"/>
            <a:ext cx="10058400" cy="7772400"/>
          </a:xfrm>
          <a:prstGeom prst="rect">
            <a:avLst/>
          </a:prstGeom>
          <a:gradFill flip="none" rotWithShape="1">
            <a:gsLst>
              <a:gs pos="9000">
                <a:srgbClr val="B92066"/>
              </a:gs>
              <a:gs pos="100000">
                <a:srgbClr val="B92066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9757E0F-921F-467E-8D33-F56A5922E053}"/>
              </a:ext>
            </a:extLst>
          </p:cNvPr>
          <p:cNvSpPr/>
          <p:nvPr/>
        </p:nvSpPr>
        <p:spPr>
          <a:xfrm>
            <a:off x="257588" y="1479768"/>
            <a:ext cx="50292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The show blends raw storytelling, dark humor, and hard-earned perspective to create conversations that feel less like “content” and more like sitting at the table with friends who tell the truth.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A42101-8DF8-4D22-9831-F4CD334705F3}"/>
              </a:ext>
            </a:extLst>
          </p:cNvPr>
          <p:cNvSpPr/>
          <p:nvPr/>
        </p:nvSpPr>
        <p:spPr>
          <a:xfrm>
            <a:off x="257588" y="2471856"/>
            <a:ext cx="50292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This is a podcast for people who have lived a little, screwed up a lot, and are still standing.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301042E-1F0B-4B70-985D-F801C04D918C}"/>
              </a:ext>
            </a:extLst>
          </p:cNvPr>
          <p:cNvSpPr/>
          <p:nvPr/>
        </p:nvSpPr>
        <p:spPr>
          <a:xfrm>
            <a:off x="257588" y="3094613"/>
            <a:ext cx="50292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Listeners don’t come for polish. They come for honesty.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DE61512-441F-4719-9774-EEA5A1D81B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222" y="-3112770"/>
            <a:ext cx="6772275" cy="24003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704B7A5-CE94-4083-993A-FD07DC8915C6}"/>
              </a:ext>
            </a:extLst>
          </p:cNvPr>
          <p:cNvSpPr/>
          <p:nvPr/>
        </p:nvSpPr>
        <p:spPr>
          <a:xfrm>
            <a:off x="257588" y="3844528"/>
            <a:ext cx="3199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Edo" panose="02000000000000000000" pitchFamily="2" charset="0"/>
              </a:rPr>
              <a:t>The Sponsorship Opportunity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0AF0BBD-99BD-4879-A377-C346FA07B513}"/>
              </a:ext>
            </a:extLst>
          </p:cNvPr>
          <p:cNvSpPr/>
          <p:nvPr/>
        </p:nvSpPr>
        <p:spPr>
          <a:xfrm>
            <a:off x="257588" y="4231559"/>
            <a:ext cx="50292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Sponsorships work on “</a:t>
            </a:r>
            <a:r>
              <a:rPr lang="en-US" sz="1200" b="1" i="1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Pissy</a:t>
            </a:r>
            <a:r>
              <a:rPr lang="en-US" sz="1200" b="1" i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But Pretty” </a:t>
            </a:r>
            <a:r>
              <a:rPr lang="en-US" sz="12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because the audience trusts the hosts.</a:t>
            </a:r>
          </a:p>
          <a:p>
            <a:endParaRPr lang="en-US" sz="12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n-US" sz="1200" b="1" i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“</a:t>
            </a:r>
            <a:r>
              <a:rPr lang="en-US" sz="1200" b="1" i="1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Pissy</a:t>
            </a:r>
            <a:r>
              <a:rPr lang="en-US" sz="1200" b="1" i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But Pretty”</a:t>
            </a:r>
            <a:r>
              <a:rPr lang="en-US" sz="12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is the quintessential Micro-Influencer opportunity for: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0C09CF8-62E6-4320-B210-D1BB964E186C}"/>
              </a:ext>
            </a:extLst>
          </p:cNvPr>
          <p:cNvSpPr/>
          <p:nvPr/>
        </p:nvSpPr>
        <p:spPr>
          <a:xfrm>
            <a:off x="257588" y="5276172"/>
            <a:ext cx="50292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1450" indent="-171450">
              <a:buFont typeface="Wingdings" panose="05000000000000000000" pitchFamily="2" charset="2"/>
              <a:buChar char="v"/>
            </a:pPr>
            <a:r>
              <a:rPr lang="en-US" sz="12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Lifestyle &amp; wellness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en-US" sz="12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Mental health &amp; personal development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en-US" sz="12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Beauty, self-care, and apparel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en-US" sz="12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Alcohol-adjacent or adult-skewing lifestyle brands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76B79C7-50A4-4078-97B1-D5890587BCE5}"/>
              </a:ext>
            </a:extLst>
          </p:cNvPr>
          <p:cNvSpPr/>
          <p:nvPr/>
        </p:nvSpPr>
        <p:spPr>
          <a:xfrm>
            <a:off x="257588" y="6136119"/>
            <a:ext cx="50292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Host-read and integrated sponsorships feel like recommendations, not ads, and that’s where conversion happens.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endParaRPr lang="en-US" sz="12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n-US" sz="12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If your brand values honesty over hype, and conversions over impressions, this audience is listening.</a:t>
            </a:r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65BD0101-ECC2-45FF-81D6-2C61AB58C5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4081727" y="-3454475"/>
            <a:ext cx="5657850" cy="4953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4BBD3A9-1EF4-4250-B12B-584C08646000}"/>
              </a:ext>
            </a:extLst>
          </p:cNvPr>
          <p:cNvSpPr/>
          <p:nvPr/>
        </p:nvSpPr>
        <p:spPr>
          <a:xfrm>
            <a:off x="257588" y="303014"/>
            <a:ext cx="25298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Edo" panose="02000000000000000000" pitchFamily="2" charset="0"/>
              </a:rPr>
              <a:t>About </a:t>
            </a:r>
            <a:r>
              <a:rPr lang="en-US" dirty="0" err="1">
                <a:solidFill>
                  <a:schemeClr val="bg1"/>
                </a:solidFill>
                <a:latin typeface="Edo" panose="02000000000000000000" pitchFamily="2" charset="0"/>
              </a:rPr>
              <a:t>Pissy</a:t>
            </a:r>
            <a:r>
              <a:rPr lang="en-US" dirty="0">
                <a:solidFill>
                  <a:schemeClr val="bg1"/>
                </a:solidFill>
                <a:latin typeface="Edo" panose="02000000000000000000" pitchFamily="2" charset="0"/>
              </a:rPr>
              <a:t> But Pretty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85337E7-EDE4-4947-81B8-6357A2C0A025}"/>
              </a:ext>
            </a:extLst>
          </p:cNvPr>
          <p:cNvSpPr/>
          <p:nvPr/>
        </p:nvSpPr>
        <p:spPr>
          <a:xfrm>
            <a:off x="257588" y="672346"/>
            <a:ext cx="50292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“</a:t>
            </a:r>
            <a:r>
              <a:rPr lang="en-US" sz="1200" b="1" i="1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Pissy</a:t>
            </a:r>
            <a:r>
              <a:rPr lang="en-US" sz="1200" b="1" i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But Pretty</a:t>
            </a:r>
            <a:r>
              <a:rPr lang="en-US" sz="12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” is an unfiltered podcast about hindsight, healing, humor, and the chaos of becoming yourself, hosted by Heather </a:t>
            </a:r>
            <a:r>
              <a:rPr lang="en-US" sz="120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Karenz</a:t>
            </a:r>
            <a:r>
              <a:rPr lang="en-US" sz="12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and Emily </a:t>
            </a:r>
            <a:r>
              <a:rPr lang="en-US" sz="120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Bagin</a:t>
            </a:r>
            <a:r>
              <a:rPr lang="en-US" sz="12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11313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Top Corners Rounded 3">
            <a:extLst>
              <a:ext uri="{FF2B5EF4-FFF2-40B4-BE49-F238E27FC236}">
                <a16:creationId xmlns:a16="http://schemas.microsoft.com/office/drawing/2014/main" id="{9E3523D7-13BD-4897-B55B-1DDAB1146BF8}"/>
              </a:ext>
            </a:extLst>
          </p:cNvPr>
          <p:cNvSpPr/>
          <p:nvPr/>
        </p:nvSpPr>
        <p:spPr>
          <a:xfrm rot="10800000">
            <a:off x="10058400" y="457200"/>
            <a:ext cx="5029200" cy="7436734"/>
          </a:xfrm>
          <a:prstGeom prst="round2SameRect">
            <a:avLst>
              <a:gd name="adj1" fmla="val 50000"/>
              <a:gd name="adj2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5143A9-27C8-4770-8AF1-1977641E8D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1941"/>
            <a:ext cx="11017384" cy="743673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DFA73F1-0D6E-4A1C-9184-F12F38DFFA10}"/>
              </a:ext>
            </a:extLst>
          </p:cNvPr>
          <p:cNvSpPr/>
          <p:nvPr/>
        </p:nvSpPr>
        <p:spPr>
          <a:xfrm>
            <a:off x="0" y="0"/>
            <a:ext cx="10078891" cy="7772400"/>
          </a:xfrm>
          <a:prstGeom prst="rect">
            <a:avLst/>
          </a:prstGeom>
          <a:gradFill flip="none" rotWithShape="1">
            <a:gsLst>
              <a:gs pos="45000">
                <a:srgbClr val="B92066"/>
              </a:gs>
              <a:gs pos="100000">
                <a:srgbClr val="B92066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455A015-459B-4ADF-B974-D7A0168E511A}"/>
              </a:ext>
            </a:extLst>
          </p:cNvPr>
          <p:cNvSpPr/>
          <p:nvPr/>
        </p:nvSpPr>
        <p:spPr>
          <a:xfrm>
            <a:off x="191716" y="1068633"/>
            <a:ext cx="40373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90-Day Audience Performance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706505F-2042-419E-8300-FB8B5F062BBD}"/>
              </a:ext>
            </a:extLst>
          </p:cNvPr>
          <p:cNvSpPr/>
          <p:nvPr/>
        </p:nvSpPr>
        <p:spPr>
          <a:xfrm>
            <a:off x="191716" y="1495250"/>
            <a:ext cx="45648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Pissy</a:t>
            </a:r>
            <a:r>
              <a:rPr lang="en-US" sz="1200" i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But Pretty </a:t>
            </a:r>
            <a:r>
              <a:rPr lang="en-US" sz="12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delivers consistent multi-platform reach across audio, social, and short-form video, creating repeated brand exposure rather than one-off impressions.</a:t>
            </a:r>
          </a:p>
          <a:p>
            <a:r>
              <a:rPr lang="en-US" sz="12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These numbers represent active consumption, not vanity reach.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4B2A5A9-226D-4A20-8101-B9D98248E9BF}"/>
              </a:ext>
            </a:extLst>
          </p:cNvPr>
          <p:cNvGrpSpPr/>
          <p:nvPr/>
        </p:nvGrpSpPr>
        <p:grpSpPr>
          <a:xfrm>
            <a:off x="192316" y="2967552"/>
            <a:ext cx="4883371" cy="2199164"/>
            <a:chOff x="203197" y="4834572"/>
            <a:chExt cx="4883371" cy="2199164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D75463F-3CD6-4959-9A3D-2340C3A4A0EB}"/>
                </a:ext>
              </a:extLst>
            </p:cNvPr>
            <p:cNvSpPr/>
            <p:nvPr/>
          </p:nvSpPr>
          <p:spPr>
            <a:xfrm>
              <a:off x="203197" y="4834572"/>
              <a:ext cx="313944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The Audience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1BAEA71-5631-4D23-8964-46B819C16AE4}"/>
                </a:ext>
              </a:extLst>
            </p:cNvPr>
            <p:cNvSpPr/>
            <p:nvPr/>
          </p:nvSpPr>
          <p:spPr>
            <a:xfrm>
              <a:off x="203197" y="5094744"/>
              <a:ext cx="4883371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The </a:t>
              </a:r>
              <a:r>
                <a:rPr lang="en-US" sz="1200" i="1" dirty="0" err="1">
                  <a:solidFill>
                    <a:schemeClr val="bg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Pissy</a:t>
              </a:r>
              <a:r>
                <a:rPr lang="en-US" sz="1200" i="1" dirty="0">
                  <a:solidFill>
                    <a:schemeClr val="bg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 But Pretty </a:t>
              </a:r>
              <a:r>
                <a:rPr lang="en-US" sz="1200" dirty="0">
                  <a:solidFill>
                    <a:schemeClr val="bg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audience is made up primarily </a:t>
              </a:r>
              <a:r>
                <a:rPr lang="en-US" sz="1200" b="1" dirty="0">
                  <a:solidFill>
                    <a:schemeClr val="bg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of women 35 - 54 in their prime decision-making years</a:t>
              </a:r>
              <a:r>
                <a:rPr lang="en-US" sz="1200" dirty="0">
                  <a:solidFill>
                    <a:schemeClr val="bg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. These listeners value authenticity, personal growth, and trust the thoughts and opinions of the Heather &amp; Emily.</a:t>
              </a:r>
            </a:p>
            <a:p>
              <a:endParaRPr lang="en-US" sz="12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endParaRPr>
            </a:p>
            <a:p>
              <a:r>
                <a:rPr lang="en-US" sz="1200" b="1" dirty="0">
                  <a:solidFill>
                    <a:schemeClr val="bg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They are:</a:t>
              </a:r>
            </a:p>
            <a:p>
              <a:pPr marL="171450" indent="-171450">
                <a:buFont typeface="Wingdings" panose="05000000000000000000" pitchFamily="2" charset="2"/>
                <a:buChar char="v"/>
              </a:pPr>
              <a:r>
                <a:rPr lang="en-US" sz="1200" dirty="0">
                  <a:solidFill>
                    <a:schemeClr val="bg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Highly engaged</a:t>
              </a:r>
            </a:p>
            <a:p>
              <a:pPr marL="171450" indent="-171450">
                <a:buFont typeface="Wingdings" panose="05000000000000000000" pitchFamily="2" charset="2"/>
                <a:buChar char="v"/>
              </a:pPr>
              <a:r>
                <a:rPr lang="en-US" sz="1200" dirty="0">
                  <a:solidFill>
                    <a:schemeClr val="bg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Brand-aware</a:t>
              </a:r>
            </a:p>
            <a:p>
              <a:pPr marL="171450" indent="-171450">
                <a:buFont typeface="Wingdings" panose="05000000000000000000" pitchFamily="2" charset="2"/>
                <a:buChar char="v"/>
              </a:pPr>
              <a:r>
                <a:rPr lang="en-US" sz="1200" dirty="0">
                  <a:solidFill>
                    <a:schemeClr val="bg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Loyal to voices they trust</a:t>
              </a:r>
            </a:p>
            <a:p>
              <a:pPr marL="171450" indent="-171450">
                <a:buFont typeface="Wingdings" panose="05000000000000000000" pitchFamily="2" charset="2"/>
                <a:buChar char="v"/>
              </a:pPr>
              <a:r>
                <a:rPr lang="en-US" sz="1200" dirty="0">
                  <a:solidFill>
                    <a:schemeClr val="bg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Highly responsive to recommendations that feel real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89DAB98-CCA3-4B80-8314-F87F22AEDBAF}"/>
              </a:ext>
            </a:extLst>
          </p:cNvPr>
          <p:cNvGrpSpPr/>
          <p:nvPr/>
        </p:nvGrpSpPr>
        <p:grpSpPr>
          <a:xfrm>
            <a:off x="5301861" y="1112863"/>
            <a:ext cx="4710650" cy="2121604"/>
            <a:chOff x="379508" y="4853940"/>
            <a:chExt cx="4710650" cy="2121604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DE38BB1-3465-4307-9E56-AE4B9A4C1A2F}"/>
                </a:ext>
              </a:extLst>
            </p:cNvPr>
            <p:cNvSpPr/>
            <p:nvPr/>
          </p:nvSpPr>
          <p:spPr>
            <a:xfrm>
              <a:off x="379508" y="4853940"/>
              <a:ext cx="3775932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Why Short-Form Video Matters Here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452D465-C451-48F8-A923-6A978A7BD707}"/>
                </a:ext>
              </a:extLst>
            </p:cNvPr>
            <p:cNvSpPr/>
            <p:nvPr/>
          </p:nvSpPr>
          <p:spPr>
            <a:xfrm>
              <a:off x="379508" y="5221218"/>
              <a:ext cx="4710650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b="1" dirty="0">
                  <a:solidFill>
                    <a:schemeClr val="bg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Short-form video is the show’s fastest-growing and widest-reaching format.</a:t>
              </a:r>
            </a:p>
            <a:p>
              <a:endParaRPr lang="en-US" sz="12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endParaRPr>
            </a:p>
            <a:p>
              <a:r>
                <a:rPr lang="en-US" sz="1200" i="1" dirty="0">
                  <a:solidFill>
                    <a:schemeClr val="bg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Our Short Form Videos create an opportunity for brand messaging, multi-platform reach, and higher top-of-funnel exposure</a:t>
              </a:r>
            </a:p>
            <a:p>
              <a:endParaRPr lang="en-US" sz="12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endParaRPr>
            </a:p>
            <a:p>
              <a:r>
                <a:rPr lang="en-US" sz="1200" dirty="0">
                  <a:solidFill>
                    <a:schemeClr val="bg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It’s content that feels native, not interruptive</a:t>
              </a:r>
            </a:p>
            <a:p>
              <a:endParaRPr lang="en-US" sz="120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B8CBCEBF-74F9-4C6D-A03E-D9BF17B70838}"/>
              </a:ext>
            </a:extLst>
          </p:cNvPr>
          <p:cNvSpPr/>
          <p:nvPr/>
        </p:nvSpPr>
        <p:spPr>
          <a:xfrm>
            <a:off x="145827" y="579120"/>
            <a:ext cx="9766746" cy="7071360"/>
          </a:xfrm>
          <a:prstGeom prst="rect">
            <a:avLst/>
          </a:prstGeom>
          <a:noFill/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81DC57C-703C-4EA8-AEC7-D6043ACABE03}"/>
              </a:ext>
            </a:extLst>
          </p:cNvPr>
          <p:cNvGrpSpPr/>
          <p:nvPr/>
        </p:nvGrpSpPr>
        <p:grpSpPr>
          <a:xfrm>
            <a:off x="3459478" y="282337"/>
            <a:ext cx="3139440" cy="613410"/>
            <a:chOff x="3291840" y="3685937"/>
            <a:chExt cx="3139440" cy="613410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697D2507-ACDC-456C-AAA4-86C49F51696A}"/>
                </a:ext>
              </a:extLst>
            </p:cNvPr>
            <p:cNvSpPr/>
            <p:nvPr/>
          </p:nvSpPr>
          <p:spPr>
            <a:xfrm>
              <a:off x="3291840" y="3685937"/>
              <a:ext cx="3139440" cy="61341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638D079-3450-49C1-9215-53230BD4DA3D}"/>
                </a:ext>
              </a:extLst>
            </p:cNvPr>
            <p:cNvSpPr/>
            <p:nvPr/>
          </p:nvSpPr>
          <p:spPr>
            <a:xfrm>
              <a:off x="3481594" y="3806116"/>
              <a:ext cx="272382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B92066"/>
                  </a:solidFill>
                  <a:latin typeface="Edo" panose="02000000000000000000" pitchFamily="2" charset="0"/>
                </a:rPr>
                <a:t>PERFORMANCE &amp; AUDIENCE</a:t>
              </a:r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8CFFD4DA-68A5-49EE-AF86-C69B63624A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77" y="5607306"/>
            <a:ext cx="6407202" cy="19018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59CD143E-C6B3-494F-A0E7-A1B4CF484D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576" y="3175074"/>
            <a:ext cx="4710649" cy="23425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id="{51322C61-D744-4F99-AFCA-1BD5283237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655924" y="307147"/>
            <a:ext cx="565785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632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C20F0504-6610-4E35-9300-32DB509300FC}"/>
              </a:ext>
            </a:extLst>
          </p:cNvPr>
          <p:cNvGrpSpPr/>
          <p:nvPr/>
        </p:nvGrpSpPr>
        <p:grpSpPr>
          <a:xfrm>
            <a:off x="3389783" y="406228"/>
            <a:ext cx="3139440" cy="613410"/>
            <a:chOff x="3291840" y="3685937"/>
            <a:chExt cx="3139440" cy="613410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45363E22-B8A9-4D93-A4C1-BDB29B2DD571}"/>
                </a:ext>
              </a:extLst>
            </p:cNvPr>
            <p:cNvSpPr/>
            <p:nvPr/>
          </p:nvSpPr>
          <p:spPr>
            <a:xfrm>
              <a:off x="3291840" y="3685937"/>
              <a:ext cx="3139440" cy="613410"/>
            </a:xfrm>
            <a:prstGeom prst="roundRect">
              <a:avLst/>
            </a:prstGeom>
            <a:solidFill>
              <a:srgbClr val="B9206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D6F41D8-24CB-4DAC-81C6-C82954F58894}"/>
                </a:ext>
              </a:extLst>
            </p:cNvPr>
            <p:cNvSpPr/>
            <p:nvPr/>
          </p:nvSpPr>
          <p:spPr>
            <a:xfrm>
              <a:off x="3635904" y="3807976"/>
              <a:ext cx="245131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Edo" panose="02000000000000000000" pitchFamily="2" charset="0"/>
                </a:rPr>
                <a:t>Advertising Packages</a:t>
              </a: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DA05D3D6-DAC7-4538-BA1C-86C26277A5AD}"/>
              </a:ext>
            </a:extLst>
          </p:cNvPr>
          <p:cNvSpPr/>
          <p:nvPr/>
        </p:nvSpPr>
        <p:spPr>
          <a:xfrm>
            <a:off x="423922" y="1484788"/>
            <a:ext cx="921055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Poppins" panose="00000500000000000000" pitchFamily="2" charset="0"/>
                <a:cs typeface="Poppins" panose="00000500000000000000" pitchFamily="2" charset="0"/>
              </a:rPr>
              <a:t>Share your message with our audience through custom host-read messages or your own produced content before or embedded into our regular programming. </a:t>
            </a:r>
          </a:p>
          <a:p>
            <a:pPr algn="ctr"/>
            <a:endParaRPr lang="en-US" sz="12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en-US" sz="1400" b="1" i="1" dirty="0">
                <a:latin typeface="Poppins" panose="00000500000000000000" pitchFamily="2" charset="0"/>
                <a:cs typeface="Poppins" panose="00000500000000000000" pitchFamily="2" charset="0"/>
              </a:rPr>
              <a:t>Ads for each package run for 10,000 downloads &amp; views. 20% discount for three ad buys or more</a:t>
            </a:r>
            <a:r>
              <a:rPr lang="en-US" sz="1200" b="1" i="1" dirty="0">
                <a:latin typeface="Poppins" panose="00000500000000000000" pitchFamily="2" charset="0"/>
                <a:cs typeface="Poppins" panose="00000500000000000000" pitchFamily="2" charset="0"/>
              </a:rPr>
              <a:t>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D618A5-04B5-4E10-A9A9-C123BCA5E014}"/>
              </a:ext>
            </a:extLst>
          </p:cNvPr>
          <p:cNvSpPr/>
          <p:nvPr/>
        </p:nvSpPr>
        <p:spPr>
          <a:xfrm>
            <a:off x="11957892" y="4395308"/>
            <a:ext cx="176843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latin typeface="Poppins" panose="00000500000000000000" pitchFamily="2" charset="0"/>
                <a:cs typeface="Poppins" panose="00000500000000000000" pitchFamily="2" charset="0"/>
              </a:rPr>
              <a:t>Host-Read Ads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1A82106-DEAA-40AA-8A22-8A1F5806407C}"/>
              </a:ext>
            </a:extLst>
          </p:cNvPr>
          <p:cNvSpPr/>
          <p:nvPr/>
        </p:nvSpPr>
        <p:spPr>
          <a:xfrm>
            <a:off x="423920" y="3009417"/>
            <a:ext cx="2631796" cy="2592729"/>
          </a:xfrm>
          <a:prstGeom prst="roundRect">
            <a:avLst>
              <a:gd name="adj" fmla="val 9971"/>
            </a:avLst>
          </a:prstGeom>
          <a:solidFill>
            <a:srgbClr val="B92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6913B4C-64F4-428A-91D3-F3C3C1CEAC34}"/>
              </a:ext>
            </a:extLst>
          </p:cNvPr>
          <p:cNvSpPr/>
          <p:nvPr/>
        </p:nvSpPr>
        <p:spPr>
          <a:xfrm>
            <a:off x="3713300" y="3009416"/>
            <a:ext cx="2631796" cy="2592729"/>
          </a:xfrm>
          <a:prstGeom prst="roundRect">
            <a:avLst>
              <a:gd name="adj" fmla="val 9971"/>
            </a:avLst>
          </a:prstGeom>
          <a:solidFill>
            <a:srgbClr val="B92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6845811-A1C3-41FF-859E-591D7106179F}"/>
              </a:ext>
            </a:extLst>
          </p:cNvPr>
          <p:cNvSpPr/>
          <p:nvPr/>
        </p:nvSpPr>
        <p:spPr>
          <a:xfrm>
            <a:off x="7002680" y="3009416"/>
            <a:ext cx="2631796" cy="2592729"/>
          </a:xfrm>
          <a:prstGeom prst="roundRect">
            <a:avLst>
              <a:gd name="adj" fmla="val 9971"/>
            </a:avLst>
          </a:prstGeom>
          <a:solidFill>
            <a:srgbClr val="B92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A07C9D-6143-45A5-86A7-908569F264C9}"/>
              </a:ext>
            </a:extLst>
          </p:cNvPr>
          <p:cNvSpPr/>
          <p:nvPr/>
        </p:nvSpPr>
        <p:spPr>
          <a:xfrm>
            <a:off x="849679" y="3213983"/>
            <a:ext cx="17812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SILVER PACKAGE: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93EDF6A-E169-46B8-B7BE-CEF72D0D340B}"/>
              </a:ext>
            </a:extLst>
          </p:cNvPr>
          <p:cNvSpPr/>
          <p:nvPr/>
        </p:nvSpPr>
        <p:spPr>
          <a:xfrm>
            <a:off x="4171467" y="3213983"/>
            <a:ext cx="16401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GOLD PACKAGE: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76262C6-DA53-44E4-B125-E9F639C532EB}"/>
              </a:ext>
            </a:extLst>
          </p:cNvPr>
          <p:cNvSpPr/>
          <p:nvPr/>
        </p:nvSpPr>
        <p:spPr>
          <a:xfrm>
            <a:off x="7349402" y="3213983"/>
            <a:ext cx="20633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PLATINUM PACKAGE: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EDDA35F-2565-4EED-AB3C-775C02F4AFAB}"/>
              </a:ext>
            </a:extLst>
          </p:cNvPr>
          <p:cNvSpPr/>
          <p:nvPr/>
        </p:nvSpPr>
        <p:spPr>
          <a:xfrm>
            <a:off x="562557" y="3698455"/>
            <a:ext cx="23545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15-second pre-roll, 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30-second mid-roll, and 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30-second end-roll ads with call-to-action (CTA) Produced ads: </a:t>
            </a:r>
            <a:r>
              <a:rPr lang="en-US" sz="1200" b="1" i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$500 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Host Read: </a:t>
            </a:r>
            <a:r>
              <a:rPr lang="en-US" sz="1200" b="1" i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$750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487CF5C-1F10-4CDC-BAAE-779EAB922346}"/>
              </a:ext>
            </a:extLst>
          </p:cNvPr>
          <p:cNvSpPr/>
          <p:nvPr/>
        </p:nvSpPr>
        <p:spPr>
          <a:xfrm>
            <a:off x="3900037" y="3705615"/>
            <a:ext cx="22583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30-second pre-roll, 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60-second mid-roll, and 30-second end-roll ads with call-to-action (CTA) Produced Ads: </a:t>
            </a:r>
            <a:r>
              <a:rPr lang="en-US" sz="1200" b="1" i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$750 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Host Read: </a:t>
            </a:r>
            <a:r>
              <a:rPr lang="en-US" sz="1200" b="1" i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$1,000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F3C017E-E77E-4287-88C9-65576E5125E2}"/>
              </a:ext>
            </a:extLst>
          </p:cNvPr>
          <p:cNvSpPr/>
          <p:nvPr/>
        </p:nvSpPr>
        <p:spPr>
          <a:xfrm>
            <a:off x="7189418" y="3707486"/>
            <a:ext cx="22583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Everything in Gold Package plus all add-ons listed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below 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Produced Ads: </a:t>
            </a:r>
            <a:r>
              <a:rPr lang="en-US" sz="1200" b="1" i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$1,000 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Host Read: </a:t>
            </a:r>
            <a:r>
              <a:rPr lang="en-US" sz="1200" b="1" i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$1,500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1E929E9-226E-48AE-86F1-8094B70C01C4}"/>
              </a:ext>
            </a:extLst>
          </p:cNvPr>
          <p:cNvSpPr/>
          <p:nvPr/>
        </p:nvSpPr>
        <p:spPr>
          <a:xfrm>
            <a:off x="4403064" y="5907737"/>
            <a:ext cx="12522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latin typeface="Poppins" panose="00000500000000000000" pitchFamily="2" charset="0"/>
                <a:cs typeface="Poppins" panose="00000500000000000000" pitchFamily="2" charset="0"/>
              </a:rPr>
              <a:t>ADD-ONS: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EB04905-FE1E-4E9D-83B7-0E371B62989A}"/>
              </a:ext>
            </a:extLst>
          </p:cNvPr>
          <p:cNvSpPr/>
          <p:nvPr/>
        </p:nvSpPr>
        <p:spPr>
          <a:xfrm>
            <a:off x="423920" y="6291097"/>
            <a:ext cx="92105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i="1" dirty="0">
                <a:latin typeface="Poppins" panose="00000500000000000000" pitchFamily="2" charset="0"/>
                <a:cs typeface="Poppins" panose="00000500000000000000" pitchFamily="2" charset="0"/>
              </a:rPr>
              <a:t>Banner Ad Across All Digital Platforms: $200 per 20K Impressions</a:t>
            </a:r>
          </a:p>
          <a:p>
            <a:pPr algn="ctr"/>
            <a:r>
              <a:rPr lang="en-US" sz="1200" b="1" i="1" dirty="0">
                <a:latin typeface="Poppins" panose="00000500000000000000" pitchFamily="2" charset="0"/>
                <a:cs typeface="Poppins" panose="00000500000000000000" pitchFamily="2" charset="0"/>
              </a:rPr>
              <a:t>3 Branded Social Video Clips across YouTube and Facebook: $500 for 4 episodes</a:t>
            </a: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FACB135F-4B86-48B6-B3BC-C4028D56A4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47738" y="-1247385"/>
            <a:ext cx="5657850" cy="4953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658DB02F-3C3B-43B4-B630-376A38603826}"/>
              </a:ext>
            </a:extLst>
          </p:cNvPr>
          <p:cNvSpPr/>
          <p:nvPr/>
        </p:nvSpPr>
        <p:spPr>
          <a:xfrm>
            <a:off x="0" y="7162800"/>
            <a:ext cx="10058400" cy="609600"/>
          </a:xfrm>
          <a:prstGeom prst="rect">
            <a:avLst/>
          </a:prstGeom>
          <a:solidFill>
            <a:srgbClr val="B92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3FA30C1-D03B-4165-AEE2-08323D78E424}"/>
              </a:ext>
            </a:extLst>
          </p:cNvPr>
          <p:cNvSpPr/>
          <p:nvPr/>
        </p:nvSpPr>
        <p:spPr>
          <a:xfrm>
            <a:off x="2559640" y="7331412"/>
            <a:ext cx="239986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www.pissybutpretty.com/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3D74CD5-1C27-4649-92DE-D69CC50A98C3}"/>
              </a:ext>
            </a:extLst>
          </p:cNvPr>
          <p:cNvSpPr/>
          <p:nvPr/>
        </p:nvSpPr>
        <p:spPr>
          <a:xfrm>
            <a:off x="7473635" y="7325061"/>
            <a:ext cx="239986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hello@pissybutpretty.com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E1F8628-B4D2-48CE-83E9-314F2DF9200D}"/>
              </a:ext>
            </a:extLst>
          </p:cNvPr>
          <p:cNvSpPr/>
          <p:nvPr/>
        </p:nvSpPr>
        <p:spPr>
          <a:xfrm>
            <a:off x="0" y="7162799"/>
            <a:ext cx="2129742" cy="616609"/>
          </a:xfrm>
          <a:custGeom>
            <a:avLst/>
            <a:gdLst>
              <a:gd name="connsiteX0" fmla="*/ 0 w 1736203"/>
              <a:gd name="connsiteY0" fmla="*/ 0 h 616609"/>
              <a:gd name="connsiteX1" fmla="*/ 1736203 w 1736203"/>
              <a:gd name="connsiteY1" fmla="*/ 0 h 616609"/>
              <a:gd name="connsiteX2" fmla="*/ 1736203 w 1736203"/>
              <a:gd name="connsiteY2" fmla="*/ 616609 h 616609"/>
              <a:gd name="connsiteX3" fmla="*/ 0 w 1736203"/>
              <a:gd name="connsiteY3" fmla="*/ 616609 h 616609"/>
              <a:gd name="connsiteX4" fmla="*/ 0 w 1736203"/>
              <a:gd name="connsiteY4" fmla="*/ 0 h 616609"/>
              <a:gd name="connsiteX0" fmla="*/ 0 w 1736203"/>
              <a:gd name="connsiteY0" fmla="*/ 0 h 616609"/>
              <a:gd name="connsiteX1" fmla="*/ 1574157 w 1736203"/>
              <a:gd name="connsiteY1" fmla="*/ 11575 h 616609"/>
              <a:gd name="connsiteX2" fmla="*/ 1736203 w 1736203"/>
              <a:gd name="connsiteY2" fmla="*/ 616609 h 616609"/>
              <a:gd name="connsiteX3" fmla="*/ 0 w 1736203"/>
              <a:gd name="connsiteY3" fmla="*/ 616609 h 616609"/>
              <a:gd name="connsiteX4" fmla="*/ 0 w 1736203"/>
              <a:gd name="connsiteY4" fmla="*/ 0 h 616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36203" h="616609">
                <a:moveTo>
                  <a:pt x="0" y="0"/>
                </a:moveTo>
                <a:lnTo>
                  <a:pt x="1574157" y="11575"/>
                </a:lnTo>
                <a:lnTo>
                  <a:pt x="1736203" y="616609"/>
                </a:lnTo>
                <a:lnTo>
                  <a:pt x="0" y="616609"/>
                </a:lnTo>
                <a:lnTo>
                  <a:pt x="0" y="0"/>
                </a:lnTo>
                <a:close/>
              </a:path>
            </a:pathLst>
          </a:custGeom>
          <a:solidFill>
            <a:srgbClr val="B500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80CDF45-08A7-4450-B45F-A02D966DA54A}"/>
              </a:ext>
            </a:extLst>
          </p:cNvPr>
          <p:cNvSpPr txBox="1"/>
          <p:nvPr/>
        </p:nvSpPr>
        <p:spPr>
          <a:xfrm>
            <a:off x="184902" y="7316688"/>
            <a:ext cx="12987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Contact Info</a:t>
            </a:r>
          </a:p>
        </p:txBody>
      </p:sp>
      <p:sp>
        <p:nvSpPr>
          <p:cNvPr id="26" name="Freeform 79">
            <a:extLst>
              <a:ext uri="{FF2B5EF4-FFF2-40B4-BE49-F238E27FC236}">
                <a16:creationId xmlns:a16="http://schemas.microsoft.com/office/drawing/2014/main" id="{21EFB16D-9346-4DD0-9A55-1526314F1F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5880" y="7282933"/>
            <a:ext cx="366524" cy="369334"/>
          </a:xfrm>
          <a:custGeom>
            <a:avLst/>
            <a:gdLst>
              <a:gd name="T0" fmla="*/ 239 w 479"/>
              <a:gd name="T1" fmla="*/ 0 h 479"/>
              <a:gd name="T2" fmla="*/ 239 w 479"/>
              <a:gd name="T3" fmla="*/ 0 h 479"/>
              <a:gd name="T4" fmla="*/ 0 w 479"/>
              <a:gd name="T5" fmla="*/ 239 h 479"/>
              <a:gd name="T6" fmla="*/ 239 w 479"/>
              <a:gd name="T7" fmla="*/ 478 h 479"/>
              <a:gd name="T8" fmla="*/ 478 w 479"/>
              <a:gd name="T9" fmla="*/ 239 h 479"/>
              <a:gd name="T10" fmla="*/ 239 w 479"/>
              <a:gd name="T11" fmla="*/ 0 h 479"/>
              <a:gd name="T12" fmla="*/ 443 w 479"/>
              <a:gd name="T13" fmla="*/ 239 h 479"/>
              <a:gd name="T14" fmla="*/ 443 w 479"/>
              <a:gd name="T15" fmla="*/ 239 h 479"/>
              <a:gd name="T16" fmla="*/ 399 w 479"/>
              <a:gd name="T17" fmla="*/ 363 h 479"/>
              <a:gd name="T18" fmla="*/ 390 w 479"/>
              <a:gd name="T19" fmla="*/ 328 h 479"/>
              <a:gd name="T20" fmla="*/ 399 w 479"/>
              <a:gd name="T21" fmla="*/ 257 h 479"/>
              <a:gd name="T22" fmla="*/ 372 w 479"/>
              <a:gd name="T23" fmla="*/ 204 h 479"/>
              <a:gd name="T24" fmla="*/ 319 w 479"/>
              <a:gd name="T25" fmla="*/ 178 h 479"/>
              <a:gd name="T26" fmla="*/ 346 w 479"/>
              <a:gd name="T27" fmla="*/ 88 h 479"/>
              <a:gd name="T28" fmla="*/ 293 w 479"/>
              <a:gd name="T29" fmla="*/ 62 h 479"/>
              <a:gd name="T30" fmla="*/ 301 w 479"/>
              <a:gd name="T31" fmla="*/ 53 h 479"/>
              <a:gd name="T32" fmla="*/ 443 w 479"/>
              <a:gd name="T33" fmla="*/ 239 h 479"/>
              <a:gd name="T34" fmla="*/ 212 w 479"/>
              <a:gd name="T35" fmla="*/ 44 h 479"/>
              <a:gd name="T36" fmla="*/ 212 w 479"/>
              <a:gd name="T37" fmla="*/ 44 h 479"/>
              <a:gd name="T38" fmla="*/ 186 w 479"/>
              <a:gd name="T39" fmla="*/ 62 h 479"/>
              <a:gd name="T40" fmla="*/ 150 w 479"/>
              <a:gd name="T41" fmla="*/ 88 h 479"/>
              <a:gd name="T42" fmla="*/ 115 w 479"/>
              <a:gd name="T43" fmla="*/ 133 h 479"/>
              <a:gd name="T44" fmla="*/ 133 w 479"/>
              <a:gd name="T45" fmla="*/ 159 h 479"/>
              <a:gd name="T46" fmla="*/ 177 w 479"/>
              <a:gd name="T47" fmla="*/ 159 h 479"/>
              <a:gd name="T48" fmla="*/ 248 w 479"/>
              <a:gd name="T49" fmla="*/ 239 h 479"/>
              <a:gd name="T50" fmla="*/ 186 w 479"/>
              <a:gd name="T51" fmla="*/ 292 h 479"/>
              <a:gd name="T52" fmla="*/ 177 w 479"/>
              <a:gd name="T53" fmla="*/ 337 h 479"/>
              <a:gd name="T54" fmla="*/ 177 w 479"/>
              <a:gd name="T55" fmla="*/ 390 h 479"/>
              <a:gd name="T56" fmla="*/ 133 w 479"/>
              <a:gd name="T57" fmla="*/ 345 h 479"/>
              <a:gd name="T58" fmla="*/ 124 w 479"/>
              <a:gd name="T59" fmla="*/ 284 h 479"/>
              <a:gd name="T60" fmla="*/ 88 w 479"/>
              <a:gd name="T61" fmla="*/ 239 h 479"/>
              <a:gd name="T62" fmla="*/ 106 w 479"/>
              <a:gd name="T63" fmla="*/ 186 h 479"/>
              <a:gd name="T64" fmla="*/ 53 w 479"/>
              <a:gd name="T65" fmla="*/ 169 h 479"/>
              <a:gd name="T66" fmla="*/ 212 w 479"/>
              <a:gd name="T67" fmla="*/ 44 h 479"/>
              <a:gd name="T68" fmla="*/ 177 w 479"/>
              <a:gd name="T69" fmla="*/ 434 h 479"/>
              <a:gd name="T70" fmla="*/ 177 w 479"/>
              <a:gd name="T71" fmla="*/ 434 h 479"/>
              <a:gd name="T72" fmla="*/ 204 w 479"/>
              <a:gd name="T73" fmla="*/ 416 h 479"/>
              <a:gd name="T74" fmla="*/ 239 w 479"/>
              <a:gd name="T75" fmla="*/ 407 h 479"/>
              <a:gd name="T76" fmla="*/ 293 w 479"/>
              <a:gd name="T77" fmla="*/ 390 h 479"/>
              <a:gd name="T78" fmla="*/ 354 w 479"/>
              <a:gd name="T79" fmla="*/ 407 h 479"/>
              <a:gd name="T80" fmla="*/ 239 w 479"/>
              <a:gd name="T81" fmla="*/ 443 h 479"/>
              <a:gd name="T82" fmla="*/ 177 w 479"/>
              <a:gd name="T83" fmla="*/ 434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479" h="479">
                <a:moveTo>
                  <a:pt x="239" y="0"/>
                </a:moveTo>
                <a:lnTo>
                  <a:pt x="239" y="0"/>
                </a:lnTo>
                <a:cubicBezTo>
                  <a:pt x="106" y="0"/>
                  <a:pt x="0" y="106"/>
                  <a:pt x="0" y="239"/>
                </a:cubicBezTo>
                <a:cubicBezTo>
                  <a:pt x="0" y="372"/>
                  <a:pt x="106" y="478"/>
                  <a:pt x="239" y="478"/>
                </a:cubicBezTo>
                <a:cubicBezTo>
                  <a:pt x="372" y="478"/>
                  <a:pt x="478" y="372"/>
                  <a:pt x="478" y="239"/>
                </a:cubicBezTo>
                <a:cubicBezTo>
                  <a:pt x="478" y="106"/>
                  <a:pt x="372" y="0"/>
                  <a:pt x="239" y="0"/>
                </a:cubicBezTo>
                <a:close/>
                <a:moveTo>
                  <a:pt x="443" y="239"/>
                </a:moveTo>
                <a:lnTo>
                  <a:pt x="443" y="239"/>
                </a:lnTo>
                <a:cubicBezTo>
                  <a:pt x="443" y="292"/>
                  <a:pt x="425" y="328"/>
                  <a:pt x="399" y="363"/>
                </a:cubicBezTo>
                <a:cubicBezTo>
                  <a:pt x="390" y="363"/>
                  <a:pt x="381" y="345"/>
                  <a:pt x="390" y="328"/>
                </a:cubicBezTo>
                <a:cubicBezTo>
                  <a:pt x="399" y="310"/>
                  <a:pt x="399" y="275"/>
                  <a:pt x="399" y="257"/>
                </a:cubicBezTo>
                <a:cubicBezTo>
                  <a:pt x="399" y="239"/>
                  <a:pt x="390" y="204"/>
                  <a:pt x="372" y="204"/>
                </a:cubicBezTo>
                <a:cubicBezTo>
                  <a:pt x="346" y="204"/>
                  <a:pt x="337" y="204"/>
                  <a:pt x="319" y="178"/>
                </a:cubicBezTo>
                <a:cubicBezTo>
                  <a:pt x="301" y="124"/>
                  <a:pt x="372" y="115"/>
                  <a:pt x="346" y="88"/>
                </a:cubicBezTo>
                <a:cubicBezTo>
                  <a:pt x="337" y="80"/>
                  <a:pt x="301" y="115"/>
                  <a:pt x="293" y="62"/>
                </a:cubicBezTo>
                <a:lnTo>
                  <a:pt x="301" y="53"/>
                </a:lnTo>
                <a:cubicBezTo>
                  <a:pt x="381" y="80"/>
                  <a:pt x="443" y="150"/>
                  <a:pt x="443" y="239"/>
                </a:cubicBezTo>
                <a:close/>
                <a:moveTo>
                  <a:pt x="212" y="44"/>
                </a:moveTo>
                <a:lnTo>
                  <a:pt x="212" y="44"/>
                </a:lnTo>
                <a:cubicBezTo>
                  <a:pt x="204" y="53"/>
                  <a:pt x="194" y="53"/>
                  <a:pt x="186" y="62"/>
                </a:cubicBezTo>
                <a:cubicBezTo>
                  <a:pt x="168" y="80"/>
                  <a:pt x="159" y="71"/>
                  <a:pt x="150" y="88"/>
                </a:cubicBezTo>
                <a:cubicBezTo>
                  <a:pt x="141" y="106"/>
                  <a:pt x="115" y="124"/>
                  <a:pt x="115" y="133"/>
                </a:cubicBezTo>
                <a:cubicBezTo>
                  <a:pt x="115" y="142"/>
                  <a:pt x="133" y="159"/>
                  <a:pt x="133" y="159"/>
                </a:cubicBezTo>
                <a:cubicBezTo>
                  <a:pt x="141" y="150"/>
                  <a:pt x="159" y="150"/>
                  <a:pt x="177" y="159"/>
                </a:cubicBezTo>
                <a:cubicBezTo>
                  <a:pt x="186" y="159"/>
                  <a:pt x="275" y="169"/>
                  <a:pt x="248" y="239"/>
                </a:cubicBezTo>
                <a:cubicBezTo>
                  <a:pt x="239" y="266"/>
                  <a:pt x="194" y="257"/>
                  <a:pt x="186" y="292"/>
                </a:cubicBezTo>
                <a:cubicBezTo>
                  <a:pt x="186" y="301"/>
                  <a:pt x="186" y="328"/>
                  <a:pt x="177" y="337"/>
                </a:cubicBezTo>
                <a:cubicBezTo>
                  <a:pt x="177" y="345"/>
                  <a:pt x="186" y="390"/>
                  <a:pt x="177" y="390"/>
                </a:cubicBezTo>
                <a:cubicBezTo>
                  <a:pt x="168" y="390"/>
                  <a:pt x="133" y="345"/>
                  <a:pt x="133" y="345"/>
                </a:cubicBezTo>
                <a:cubicBezTo>
                  <a:pt x="133" y="337"/>
                  <a:pt x="124" y="310"/>
                  <a:pt x="124" y="284"/>
                </a:cubicBezTo>
                <a:cubicBezTo>
                  <a:pt x="124" y="266"/>
                  <a:pt x="88" y="266"/>
                  <a:pt x="88" y="239"/>
                </a:cubicBezTo>
                <a:cubicBezTo>
                  <a:pt x="88" y="213"/>
                  <a:pt x="106" y="195"/>
                  <a:pt x="106" y="186"/>
                </a:cubicBezTo>
                <a:cubicBezTo>
                  <a:pt x="97" y="169"/>
                  <a:pt x="62" y="169"/>
                  <a:pt x="53" y="169"/>
                </a:cubicBezTo>
                <a:cubicBezTo>
                  <a:pt x="80" y="97"/>
                  <a:pt x="141" y="53"/>
                  <a:pt x="212" y="44"/>
                </a:cubicBezTo>
                <a:close/>
                <a:moveTo>
                  <a:pt x="177" y="434"/>
                </a:moveTo>
                <a:lnTo>
                  <a:pt x="177" y="434"/>
                </a:lnTo>
                <a:cubicBezTo>
                  <a:pt x="186" y="425"/>
                  <a:pt x="186" y="416"/>
                  <a:pt x="204" y="416"/>
                </a:cubicBezTo>
                <a:cubicBezTo>
                  <a:pt x="212" y="416"/>
                  <a:pt x="221" y="416"/>
                  <a:pt x="239" y="407"/>
                </a:cubicBezTo>
                <a:cubicBezTo>
                  <a:pt x="248" y="407"/>
                  <a:pt x="275" y="398"/>
                  <a:pt x="293" y="390"/>
                </a:cubicBezTo>
                <a:cubicBezTo>
                  <a:pt x="310" y="390"/>
                  <a:pt x="346" y="398"/>
                  <a:pt x="354" y="407"/>
                </a:cubicBezTo>
                <a:cubicBezTo>
                  <a:pt x="319" y="434"/>
                  <a:pt x="284" y="443"/>
                  <a:pt x="239" y="443"/>
                </a:cubicBezTo>
                <a:cubicBezTo>
                  <a:pt x="221" y="443"/>
                  <a:pt x="194" y="443"/>
                  <a:pt x="177" y="43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7" name="Freeform 51">
            <a:extLst>
              <a:ext uri="{FF2B5EF4-FFF2-40B4-BE49-F238E27FC236}">
                <a16:creationId xmlns:a16="http://schemas.microsoft.com/office/drawing/2014/main" id="{6CD55C3E-8E86-4751-95BC-8838E92332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5571" y="7338984"/>
            <a:ext cx="423380" cy="261853"/>
          </a:xfrm>
          <a:custGeom>
            <a:avLst/>
            <a:gdLst>
              <a:gd name="T0" fmla="*/ 18 w 461"/>
              <a:gd name="T1" fmla="*/ 27 h 285"/>
              <a:gd name="T2" fmla="*/ 18 w 461"/>
              <a:gd name="T3" fmla="*/ 27 h 285"/>
              <a:gd name="T4" fmla="*/ 203 w 461"/>
              <a:gd name="T5" fmla="*/ 125 h 285"/>
              <a:gd name="T6" fmla="*/ 231 w 461"/>
              <a:gd name="T7" fmla="*/ 133 h 285"/>
              <a:gd name="T8" fmla="*/ 248 w 461"/>
              <a:gd name="T9" fmla="*/ 125 h 285"/>
              <a:gd name="T10" fmla="*/ 434 w 461"/>
              <a:gd name="T11" fmla="*/ 27 h 285"/>
              <a:gd name="T12" fmla="*/ 443 w 461"/>
              <a:gd name="T13" fmla="*/ 0 h 285"/>
              <a:gd name="T14" fmla="*/ 18 w 461"/>
              <a:gd name="T15" fmla="*/ 0 h 285"/>
              <a:gd name="T16" fmla="*/ 18 w 461"/>
              <a:gd name="T17" fmla="*/ 27 h 285"/>
              <a:gd name="T18" fmla="*/ 443 w 461"/>
              <a:gd name="T19" fmla="*/ 80 h 285"/>
              <a:gd name="T20" fmla="*/ 443 w 461"/>
              <a:gd name="T21" fmla="*/ 80 h 285"/>
              <a:gd name="T22" fmla="*/ 248 w 461"/>
              <a:gd name="T23" fmla="*/ 178 h 285"/>
              <a:gd name="T24" fmla="*/ 231 w 461"/>
              <a:gd name="T25" fmla="*/ 178 h 285"/>
              <a:gd name="T26" fmla="*/ 203 w 461"/>
              <a:gd name="T27" fmla="*/ 178 h 285"/>
              <a:gd name="T28" fmla="*/ 18 w 461"/>
              <a:gd name="T29" fmla="*/ 80 h 285"/>
              <a:gd name="T30" fmla="*/ 9 w 461"/>
              <a:gd name="T31" fmla="*/ 80 h 285"/>
              <a:gd name="T32" fmla="*/ 9 w 461"/>
              <a:gd name="T33" fmla="*/ 266 h 285"/>
              <a:gd name="T34" fmla="*/ 35 w 461"/>
              <a:gd name="T35" fmla="*/ 284 h 285"/>
              <a:gd name="T36" fmla="*/ 425 w 461"/>
              <a:gd name="T37" fmla="*/ 284 h 285"/>
              <a:gd name="T38" fmla="*/ 452 w 461"/>
              <a:gd name="T39" fmla="*/ 266 h 285"/>
              <a:gd name="T40" fmla="*/ 452 w 461"/>
              <a:gd name="T41" fmla="*/ 80 h 285"/>
              <a:gd name="T42" fmla="*/ 443 w 461"/>
              <a:gd name="T43" fmla="*/ 80 h 2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61" h="285">
                <a:moveTo>
                  <a:pt x="18" y="27"/>
                </a:moveTo>
                <a:lnTo>
                  <a:pt x="18" y="27"/>
                </a:lnTo>
                <a:cubicBezTo>
                  <a:pt x="35" y="35"/>
                  <a:pt x="203" y="125"/>
                  <a:pt x="203" y="125"/>
                </a:cubicBezTo>
                <a:cubicBezTo>
                  <a:pt x="212" y="133"/>
                  <a:pt x="221" y="133"/>
                  <a:pt x="231" y="133"/>
                </a:cubicBezTo>
                <a:cubicBezTo>
                  <a:pt x="239" y="133"/>
                  <a:pt x="248" y="133"/>
                  <a:pt x="248" y="125"/>
                </a:cubicBezTo>
                <a:cubicBezTo>
                  <a:pt x="256" y="125"/>
                  <a:pt x="425" y="35"/>
                  <a:pt x="434" y="27"/>
                </a:cubicBezTo>
                <a:cubicBezTo>
                  <a:pt x="452" y="18"/>
                  <a:pt x="460" y="0"/>
                  <a:pt x="443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0" y="0"/>
                  <a:pt x="9" y="18"/>
                  <a:pt x="18" y="27"/>
                </a:cubicBezTo>
                <a:close/>
                <a:moveTo>
                  <a:pt x="443" y="80"/>
                </a:moveTo>
                <a:lnTo>
                  <a:pt x="443" y="80"/>
                </a:lnTo>
                <a:cubicBezTo>
                  <a:pt x="434" y="80"/>
                  <a:pt x="256" y="169"/>
                  <a:pt x="248" y="178"/>
                </a:cubicBezTo>
                <a:cubicBezTo>
                  <a:pt x="248" y="178"/>
                  <a:pt x="239" y="178"/>
                  <a:pt x="231" y="178"/>
                </a:cubicBezTo>
                <a:cubicBezTo>
                  <a:pt x="221" y="178"/>
                  <a:pt x="212" y="178"/>
                  <a:pt x="203" y="178"/>
                </a:cubicBezTo>
                <a:cubicBezTo>
                  <a:pt x="194" y="169"/>
                  <a:pt x="27" y="80"/>
                  <a:pt x="18" y="80"/>
                </a:cubicBezTo>
                <a:cubicBezTo>
                  <a:pt x="9" y="72"/>
                  <a:pt x="9" y="80"/>
                  <a:pt x="9" y="80"/>
                </a:cubicBezTo>
                <a:cubicBezTo>
                  <a:pt x="9" y="88"/>
                  <a:pt x="9" y="266"/>
                  <a:pt x="9" y="266"/>
                </a:cubicBezTo>
                <a:cubicBezTo>
                  <a:pt x="9" y="275"/>
                  <a:pt x="18" y="284"/>
                  <a:pt x="35" y="284"/>
                </a:cubicBezTo>
                <a:cubicBezTo>
                  <a:pt x="425" y="284"/>
                  <a:pt x="425" y="284"/>
                  <a:pt x="425" y="284"/>
                </a:cubicBezTo>
                <a:cubicBezTo>
                  <a:pt x="443" y="284"/>
                  <a:pt x="452" y="275"/>
                  <a:pt x="452" y="266"/>
                </a:cubicBezTo>
                <a:cubicBezTo>
                  <a:pt x="452" y="266"/>
                  <a:pt x="452" y="88"/>
                  <a:pt x="452" y="80"/>
                </a:cubicBezTo>
                <a:cubicBezTo>
                  <a:pt x="452" y="80"/>
                  <a:pt x="452" y="72"/>
                  <a:pt x="443" y="8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118876-C7CF-44DF-9A4C-4DEAE28290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278" y="-1057066"/>
            <a:ext cx="3825840" cy="868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39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</TotalTime>
  <Words>504</Words>
  <Application>Microsoft Macintosh PowerPoint</Application>
  <PresentationFormat>Custom</PresentationFormat>
  <Paragraphs>61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Calibri</vt:lpstr>
      <vt:lpstr>Calibri Light</vt:lpstr>
      <vt:lpstr>Edo</vt:lpstr>
      <vt:lpstr>Poppins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Hamzii</dc:creator>
  <cp:lastModifiedBy>John Taylor</cp:lastModifiedBy>
  <cp:revision>24</cp:revision>
  <dcterms:created xsi:type="dcterms:W3CDTF">2026-01-14T18:20:32Z</dcterms:created>
  <dcterms:modified xsi:type="dcterms:W3CDTF">2026-01-16T14:14:50Z</dcterms:modified>
</cp:coreProperties>
</file>